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7" r:id="rId10"/>
    <p:sldId id="268" r:id="rId11"/>
    <p:sldId id="269" r:id="rId12"/>
    <p:sldId id="264" r:id="rId13"/>
    <p:sldId id="265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18"/>
    <p:restoredTop sz="95884"/>
  </p:normalViewPr>
  <p:slideViewPr>
    <p:cSldViewPr snapToGrid="0" snapToObjects="1">
      <p:cViewPr varScale="1">
        <p:scale>
          <a:sx n="105" d="100"/>
          <a:sy n="105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49A1D-BA36-554D-A8B1-42EB084A8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C2D83B-DFE8-A444-83D2-8F260CDF5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464AE-91AA-BB44-9B16-55B368724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326C7-37E2-E44C-A61B-2B0245151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5EB2A-908D-734A-AA19-CC9721F16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34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884D-63A6-CA4A-9369-8E0537A67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0677EC-E52B-4A45-94DB-8E495A9A6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0BADC-3AC1-DB46-AFE4-799301C50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5268F-8C5C-964A-946E-21723BF2B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7B339-ADBF-E346-82AE-90BEEC0DC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15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CC01A2-3DBC-DF41-8C86-9EEC9566D0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6A9A1-7D89-8E4D-AD3C-492C33F6B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887F0-21CE-584F-9703-1A4D5FF93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BA0F5-0547-F14C-A383-E50E59E0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662EA-FD1D-E541-A7C3-78969EFC0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8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B35F4-F3B0-C748-87EE-7822B8A16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7FE12-8C9E-6A49-BE87-BD9D6037C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7F03C-3CBE-C84D-9B52-88552654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BECF8-6AB0-3340-BB39-D657772C6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00139-016C-114E-B1BB-1008974AD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81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DDFE6-B64C-9B41-B686-66CDF7EFE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03FE0-FEBF-0B46-922B-ADAA1AA07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C3DA2-5099-BC4B-A7FB-47370C5AE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81AE-B89D-7A4D-86AE-CB933D936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1CD99-76AB-594E-9E55-9ED66C3AD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5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EB2F5-26C3-4846-9998-9A1A59C36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AFF38-8232-3A4A-A690-12B70F49A2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AA2B0-D346-4346-9F29-B153DB0C8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252E7-EEC7-5C44-AC76-09311EA9B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31FD1-680F-2F40-B680-5696C890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A34F4-6F77-A744-B125-11409F24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05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F4719-E382-774F-B034-1FBAC4B1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326F-C2B6-C745-AAAC-F44D106B3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6CA41-27BA-1041-B574-4EA39408A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046231-8E38-4849-A88C-33BFBFA40A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21F695-AE01-5843-AB17-76D660D10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E2D413-BF27-4A4A-A40A-0B33D7F5D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E7481-CF41-4E41-8F30-27FF90C9A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96DC19-32B8-6844-A65C-5E47F85FB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9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E076C-AFC7-F348-8ACA-E539E773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EE6AD7-E707-F946-88B2-FF0BF38D9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48DF52-98F3-E045-BAF0-29F5C48C4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8065F6-04E3-3044-9EE0-235169C4A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06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21F4A-A0F3-AA4B-9C4C-10940C3CF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58699B-4E55-9A46-BF98-C9BC763C1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7DF-90A7-F246-80DC-56E560E0B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5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DC8F5-050D-BD49-A818-150EB38BF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FE523-D5BE-DF4A-B776-80A3D5D14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B5F30-8DDE-BF45-9354-28CD3D557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989DD-4639-BE41-A4F1-AA157BD65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18413-916E-CB4C-B9DC-CCD7BC9B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77B61-9C6E-9241-9051-DD85B6F7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98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85B23-F7A3-3341-B529-077D1C732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DEDF7E-172F-EF48-9A2A-61B89FEC0D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0C865-273D-744C-BA37-EADC8B668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4ACF-8AF2-CF49-9A1F-E6339E515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CC8CC-C189-9346-B2CA-BA0E3587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55C9B-CD8F-7547-A27F-003B96D3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4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A709CC-688F-C44C-88E0-A08281A8A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8799D-9A73-BD46-95F1-B7061B2DD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C1123-79F9-3C4F-9EB2-A85413907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9CA54-39C8-7846-A365-7FF3741EE8DA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85524-E43C-7E41-822E-3E6BE69F8C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CD226-C9E8-5045-8D87-15B27A1E4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D546C-350A-B343-A5A6-E3F671C4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67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60F6-8140-F64A-9D6B-63217C9C41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Mapeamento entre Modelos de Entidade-Relacionamento e Projeto Relacional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5E53E-2D6B-C24A-98C9-F109FDBF6E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Fábio Luiz Leite Júnior</a:t>
            </a:r>
          </a:p>
        </p:txBody>
      </p:sp>
    </p:spTree>
    <p:extLst>
      <p:ext uri="{BB962C8B-B14F-4D97-AF65-F5344CB8AC3E}">
        <p14:creationId xmlns:p14="http://schemas.microsoft.com/office/powerpoint/2010/main" val="3901289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17"/>
            <a:ext cx="10515600" cy="1325563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17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Relacionamento</a:t>
            </a:r>
            <a:r>
              <a:rPr lang="en-US" dirty="0"/>
              <a:t> 1:1 – </a:t>
            </a:r>
            <a:r>
              <a:rPr lang="en-US" dirty="0" err="1"/>
              <a:t>Opção</a:t>
            </a:r>
            <a:r>
              <a:rPr lang="en-US" dirty="0"/>
              <a:t> B– </a:t>
            </a:r>
            <a:r>
              <a:rPr lang="en-US" dirty="0" err="1"/>
              <a:t>Relação</a:t>
            </a:r>
            <a:r>
              <a:rPr lang="en-US" dirty="0"/>
              <a:t> de </a:t>
            </a:r>
            <a:r>
              <a:rPr lang="en-US" dirty="0" err="1"/>
              <a:t>união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2274E-FE04-0049-8944-0854D903F012}"/>
              </a:ext>
            </a:extLst>
          </p:cNvPr>
          <p:cNvSpPr txBox="1"/>
          <p:nvPr/>
        </p:nvSpPr>
        <p:spPr>
          <a:xfrm>
            <a:off x="680094" y="2905780"/>
            <a:ext cx="110289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Pessoa(</a:t>
            </a:r>
            <a:r>
              <a:rPr lang="en-US" sz="2800" b="1" i="1" u="sng" dirty="0" err="1">
                <a:latin typeface="Consolas" panose="020B0609020204030204" pitchFamily="49" charset="0"/>
                <a:cs typeface="Consolas" panose="020B0609020204030204" pitchFamily="49" charset="0"/>
              </a:rPr>
              <a:t>código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nome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telefone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códigoArmário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tamanho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075971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17"/>
            <a:ext cx="10515600" cy="1325563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17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Relacionamento</a:t>
            </a:r>
            <a:r>
              <a:rPr lang="en-US" dirty="0"/>
              <a:t> 1:1 – </a:t>
            </a:r>
            <a:r>
              <a:rPr lang="en-US" dirty="0" err="1"/>
              <a:t>Opção</a:t>
            </a:r>
            <a:r>
              <a:rPr lang="en-US" dirty="0"/>
              <a:t> C –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intermediária</a:t>
            </a:r>
            <a:r>
              <a:rPr lang="en-US" dirty="0"/>
              <a:t>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5853F7-1202-DB4E-8714-A1EBB1718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395" y="2141683"/>
            <a:ext cx="7425934" cy="46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3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63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b="1" dirty="0" err="1"/>
              <a:t>Relacionamento</a:t>
            </a:r>
            <a:r>
              <a:rPr lang="en-US" b="1" dirty="0"/>
              <a:t> 1:n </a:t>
            </a:r>
          </a:p>
          <a:p>
            <a:pPr marL="514350" indent="-514350">
              <a:buFont typeface="+mj-lt"/>
              <a:buAutoNum type="arabicPeriod" startAt="2"/>
            </a:pP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5DFA79-24B8-4F41-AB98-1899FD2CF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621" y="2397127"/>
            <a:ext cx="9117507" cy="433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160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000" y="1324656"/>
            <a:ext cx="10515600" cy="366032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b="1" dirty="0" err="1"/>
              <a:t>Relacionamento</a:t>
            </a:r>
            <a:r>
              <a:rPr lang="en-US" b="1" dirty="0"/>
              <a:t> </a:t>
            </a:r>
            <a:r>
              <a:rPr lang="en-US" b="1" dirty="0" err="1"/>
              <a:t>m:n</a:t>
            </a:r>
            <a:endParaRPr lang="en-US" b="1" dirty="0"/>
          </a:p>
          <a:p>
            <a:pPr marL="514350" indent="-514350">
              <a:buFont typeface="+mj-lt"/>
              <a:buAutoNum type="arabicPeriod" startAt="3"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6506B0-EB04-6643-86E4-5F1F4F355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" y="1690688"/>
            <a:ext cx="11214100" cy="500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2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F98E-D3D0-6849-A11E-60D88994A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Relacionamento</a:t>
            </a:r>
            <a:r>
              <a:rPr lang="en-US" dirty="0"/>
              <a:t> </a:t>
            </a:r>
            <a:r>
              <a:rPr lang="en-US" dirty="0" err="1"/>
              <a:t>ternário</a:t>
            </a:r>
            <a:r>
              <a:rPr lang="en-US" dirty="0"/>
              <a:t> (</a:t>
            </a:r>
            <a:r>
              <a:rPr lang="en-US" dirty="0" err="1"/>
              <a:t>ou</a:t>
            </a:r>
            <a:r>
              <a:rPr lang="en-US" dirty="0"/>
              <a:t> n-</a:t>
            </a:r>
            <a:r>
              <a:rPr lang="en-US" dirty="0" err="1"/>
              <a:t>ário</a:t>
            </a:r>
            <a:r>
              <a:rPr lang="en-US" dirty="0"/>
              <a:t>)</a:t>
            </a:r>
          </a:p>
        </p:txBody>
      </p:sp>
      <p:pic>
        <p:nvPicPr>
          <p:cNvPr id="4" name="Picture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59069DF-943A-FB43-8FF2-88A2BD15C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099" y="1690688"/>
            <a:ext cx="9225643" cy="492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73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8A50C7E-95C2-6241-8E9B-23B8632E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14" y="0"/>
            <a:ext cx="109292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56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D9956E-17BE-4C41-B388-8D522C9BD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461" y="0"/>
            <a:ext cx="9183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8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B618CC-1F66-C44D-86FF-2E50D0D97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161142"/>
            <a:ext cx="11226800" cy="563335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3444BA-DDC5-2C43-920C-E3731FCEA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415"/>
            <a:ext cx="10515600" cy="1325563"/>
          </a:xfrm>
        </p:spPr>
        <p:txBody>
          <a:bodyPr/>
          <a:lstStyle/>
          <a:p>
            <a:r>
              <a:rPr lang="en-US" dirty="0" err="1"/>
              <a:t>Herança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15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1843-8F59-974A-81B6-4C88454BA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Herança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C19C1-96EC-DC4F-8A15-83E23D60B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Esquema tabela única</a:t>
            </a:r>
          </a:p>
          <a:p>
            <a:pPr lvl="1"/>
            <a:r>
              <a:rPr lang="pt-BR" dirty="0"/>
              <a:t>Criar apenas uma relação para todas as entidades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Esquema tabelas “filhas”</a:t>
            </a:r>
          </a:p>
          <a:p>
            <a:pPr lvl="1"/>
            <a:r>
              <a:rPr lang="pt-BR" dirty="0"/>
              <a:t>Não criar a relação que representa a entidade mais genérica (pai), mas criar apenas as relações que representam as entidades mais especializadas (filhas)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Esquema hierárquico de tabelas</a:t>
            </a:r>
          </a:p>
          <a:p>
            <a:pPr lvl="1"/>
            <a:r>
              <a:rPr lang="pt-BR" dirty="0"/>
              <a:t>Criar a relação que representa a entidade mais genérica bem como todas as relações que representam as entidades mais especializadas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9193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BB0E-2463-2241-B763-951A697F8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Entidades</a:t>
            </a:r>
            <a:r>
              <a:rPr lang="en-US" dirty="0"/>
              <a:t> </a:t>
            </a:r>
            <a:r>
              <a:rPr lang="en-US" dirty="0" err="1"/>
              <a:t>regulares</a:t>
            </a:r>
            <a:r>
              <a:rPr lang="en-US" dirty="0"/>
              <a:t> para </a:t>
            </a:r>
            <a:r>
              <a:rPr lang="en-US" dirty="0" err="1"/>
              <a:t>relações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9E72A-8528-504A-8505-A715C9A7E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Cada entidade envolvida no relacionamento se tornará uma relação com todos os seus atributos simples</a:t>
            </a:r>
          </a:p>
          <a:p>
            <a:pPr lvl="1"/>
            <a:r>
              <a:rPr lang="pt-BR" dirty="0"/>
              <a:t>Apenas os seus atributos simples</a:t>
            </a:r>
          </a:p>
          <a:p>
            <a:pPr lvl="1"/>
            <a:r>
              <a:rPr lang="pt-BR" dirty="0"/>
              <a:t>Escolher um dos atributos chaves da relação para ser a chave primária</a:t>
            </a:r>
          </a:p>
          <a:p>
            <a:pPr lvl="1"/>
            <a:r>
              <a:rPr lang="pt-BR" dirty="0"/>
              <a:t>Atenção para atributos multivalorados e compostos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945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806262-01E9-AE4E-BC27-EB8682586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76250"/>
            <a:ext cx="113411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5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714F7B-A787-424D-A381-57BC3C3E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28" y="252976"/>
            <a:ext cx="9241470" cy="635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84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BF44-14A4-E949-9137-2E27A9FE9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Entidade</a:t>
            </a:r>
            <a:r>
              <a:rPr lang="en-US" dirty="0"/>
              <a:t> </a:t>
            </a:r>
            <a:r>
              <a:rPr lang="en-US" dirty="0" err="1"/>
              <a:t>fraca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E55F57-499A-1049-A44E-BA270BB9A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Uma relação para a entidade fraca deve ser criada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Atributos da entidade traduzidos em colunas da relação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Chave estrangeira na tabela/entidade fraca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Chave primária da entidade forte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Chave primária da tabela/entidade fraca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Atributos identificadores da entidade fraca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Chave primária da entidade forte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509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67A38-82D7-6944-9F29-67811965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Entidade</a:t>
            </a:r>
            <a:r>
              <a:rPr lang="en-US" dirty="0"/>
              <a:t> </a:t>
            </a:r>
            <a:r>
              <a:rPr lang="en-US" dirty="0" err="1"/>
              <a:t>fraca</a:t>
            </a:r>
            <a:endParaRPr lang="en-US" dirty="0"/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4D47BCEC-4A32-5044-84F5-9A1287D0B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477256"/>
            <a:ext cx="8146142" cy="3114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4CB393-C03A-0748-A40E-327CB85D6B53}"/>
              </a:ext>
            </a:extLst>
          </p:cNvPr>
          <p:cNvSpPr txBox="1"/>
          <p:nvPr/>
        </p:nvSpPr>
        <p:spPr>
          <a:xfrm>
            <a:off x="1161144" y="5114126"/>
            <a:ext cx="73212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LIVRO(</a:t>
            </a:r>
            <a:r>
              <a:rPr lang="en-GB" sz="2400" b="1" u="sng" dirty="0">
                <a:latin typeface="Consolas" panose="020B0609020204030204" pitchFamily="49" charset="0"/>
                <a:cs typeface="Consolas" panose="020B0609020204030204" pitchFamily="49" charset="0"/>
              </a:rPr>
              <a:t>ISBN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Título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, Autor,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Ano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Categoria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EXEMPLAR(#</a:t>
            </a:r>
            <a:r>
              <a:rPr lang="en-GB" sz="2400" b="1" u="sng" dirty="0">
                <a:latin typeface="Consolas" panose="020B0609020204030204" pitchFamily="49" charset="0"/>
                <a:cs typeface="Consolas" panose="020B0609020204030204" pitchFamily="49" charset="0"/>
              </a:rPr>
              <a:t>ISBN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400" b="1" u="sng" dirty="0" err="1">
                <a:latin typeface="Consolas" panose="020B0609020204030204" pitchFamily="49" charset="0"/>
                <a:cs typeface="Consolas" panose="020B0609020204030204" pitchFamily="49" charset="0"/>
              </a:rPr>
              <a:t>Sequência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DataAquisicao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4162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D7BEFEA-8712-B645-8455-BF88C5CC6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533400"/>
            <a:ext cx="11785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94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359"/>
            <a:ext cx="10515600" cy="1325563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859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Relacionamento</a:t>
            </a:r>
            <a:r>
              <a:rPr lang="en-US" dirty="0"/>
              <a:t> 1:1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Opção</a:t>
            </a:r>
            <a:r>
              <a:rPr lang="en-US" dirty="0"/>
              <a:t> A – </a:t>
            </a:r>
            <a:r>
              <a:rPr lang="en-US" dirty="0" err="1"/>
              <a:t>Relação</a:t>
            </a:r>
            <a:r>
              <a:rPr lang="en-US" dirty="0"/>
              <a:t> forte e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fraca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Opção</a:t>
            </a:r>
            <a:r>
              <a:rPr lang="en-US" dirty="0"/>
              <a:t> B – </a:t>
            </a:r>
            <a:r>
              <a:rPr lang="en-US" dirty="0" err="1"/>
              <a:t>Relação</a:t>
            </a:r>
            <a:r>
              <a:rPr lang="en-US" dirty="0"/>
              <a:t> de </a:t>
            </a:r>
            <a:r>
              <a:rPr lang="en-US" dirty="0" err="1"/>
              <a:t>união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r>
              <a:rPr lang="en-US" dirty="0"/>
              <a:t>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Opção</a:t>
            </a:r>
            <a:r>
              <a:rPr lang="en-US" dirty="0"/>
              <a:t> C –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intermediária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980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C4AD-DD83-A742-9CBF-63E1C29A8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17"/>
            <a:ext cx="10515600" cy="1325563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Mapeamento</a:t>
            </a:r>
            <a:r>
              <a:rPr lang="en-US" dirty="0"/>
              <a:t> dos </a:t>
            </a:r>
            <a:r>
              <a:rPr lang="en-US" dirty="0" err="1"/>
              <a:t>Relacionamentos</a:t>
            </a:r>
            <a:r>
              <a:rPr lang="en-US" dirty="0"/>
              <a:t> entre as </a:t>
            </a:r>
            <a:r>
              <a:rPr lang="en-US" dirty="0" err="1"/>
              <a:t>Entidades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AE0E-7361-5841-89B7-2E6ECEE7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17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Relacionamento</a:t>
            </a:r>
            <a:r>
              <a:rPr lang="en-US" dirty="0"/>
              <a:t> 1:1 - </a:t>
            </a:r>
            <a:r>
              <a:rPr lang="en-US" dirty="0" err="1"/>
              <a:t>Opção</a:t>
            </a:r>
            <a:r>
              <a:rPr lang="en-US" dirty="0"/>
              <a:t> A – </a:t>
            </a:r>
            <a:r>
              <a:rPr lang="en-US" dirty="0" err="1"/>
              <a:t>Relação</a:t>
            </a:r>
            <a:r>
              <a:rPr lang="en-US" dirty="0"/>
              <a:t> forte e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fraca</a:t>
            </a:r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145C66D-6C52-F148-9B9B-A5C86D72B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85" y="2022934"/>
            <a:ext cx="9216571" cy="478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1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324</Words>
  <Application>Microsoft Macintosh PowerPoint</Application>
  <PresentationFormat>Widescreen</PresentationFormat>
  <Paragraphs>43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Office Theme</vt:lpstr>
      <vt:lpstr>Mapeamento entre Modelos de Entidade-Relacionamento e Projeto Relacional</vt:lpstr>
      <vt:lpstr>1. Entidades regulares para relações</vt:lpstr>
      <vt:lpstr>PowerPoint Presentation</vt:lpstr>
      <vt:lpstr>PowerPoint Presentation</vt:lpstr>
      <vt:lpstr>Entidade fraca</vt:lpstr>
      <vt:lpstr>Entidade fraca</vt:lpstr>
      <vt:lpstr>PowerPoint Presentation</vt:lpstr>
      <vt:lpstr>2. Mapeamento dos Relacionamentos entre as Entidades</vt:lpstr>
      <vt:lpstr>2. Mapeamento dos Relacionamentos entre as Entidades</vt:lpstr>
      <vt:lpstr>2. Mapeamento dos Relacionamentos entre as Entidades</vt:lpstr>
      <vt:lpstr>2. Mapeamento dos Relacionamentos entre as Entidades</vt:lpstr>
      <vt:lpstr>2. Mapeamento dos Relacionamentos entre as Entidades</vt:lpstr>
      <vt:lpstr>2. Mapeamento dos Relacionamentos entre as Entidades</vt:lpstr>
      <vt:lpstr>Relacionamento ternário (ou n-ário)</vt:lpstr>
      <vt:lpstr>PowerPoint Presentation</vt:lpstr>
      <vt:lpstr>PowerPoint Presentation</vt:lpstr>
      <vt:lpstr>Herança</vt:lpstr>
      <vt:lpstr>Herança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Mapeamento entre Modelos de Entidade-Relacionamento e Projeto Relacional</dc:title>
  <dc:creator>Fabio Leite</dc:creator>
  <cp:lastModifiedBy>Fabio Leite</cp:lastModifiedBy>
  <cp:revision>39</cp:revision>
  <dcterms:created xsi:type="dcterms:W3CDTF">2020-03-31T10:47:17Z</dcterms:created>
  <dcterms:modified xsi:type="dcterms:W3CDTF">2020-09-02T13:14:46Z</dcterms:modified>
</cp:coreProperties>
</file>

<file path=docProps/thumbnail.jpeg>
</file>